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8.png" ContentType="image/png"/>
  <Override PartName="/ppt/media/image13.png" ContentType="image/png"/>
  <Override PartName="/ppt/media/image7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3F73F4-1BF7-422E-9B2A-63E221ECE7A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0C81E68-A292-43F0-82BA-4AF7E395B9B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AA0A3F-FD89-4D14-B243-300B4C54863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154DA1-549B-4350-912F-504E2A69DDC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7D7DFE-34D5-4795-A44E-7BD0E713070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19FABB-ADC4-4C6A-BA1A-AC5740F4286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A7CED4-570F-49BE-BBE8-A079AA21356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0973AC-C6E2-460C-B34F-8F78961D4DD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278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124043-7A9A-40D4-8D83-2B44236229E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F08606-20FF-47D8-8A07-9B161A4D750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E47168C-3FCF-4EC7-8982-0D7D0BE2F35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ABB4BD-ECE4-40FB-8660-CB531ACC831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5" descr=""/>
          <p:cNvPicPr/>
          <p:nvPr/>
        </p:nvPicPr>
        <p:blipFill>
          <a:blip r:embed="rId2"/>
          <a:stretch/>
        </p:blipFill>
        <p:spPr>
          <a:xfrm>
            <a:off x="0" y="4790880"/>
            <a:ext cx="9143640" cy="35244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0;p5"/>
          <p:cNvSpPr/>
          <p:nvPr/>
        </p:nvSpPr>
        <p:spPr>
          <a:xfrm rot="10800000">
            <a:off x="186840" y="1162080"/>
            <a:ext cx="884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b9c6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11;p5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78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600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91000"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88D411-C2AE-4E11-AFF1-3FCEA6A87CA3}" type="slidenum">
              <a:rPr b="0" lang="t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97640" y="2284560"/>
            <a:ext cx="8717760" cy="25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</a:pPr>
            <a:br>
              <a:rPr sz="2400"/>
            </a:b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 </a:t>
            </a:r>
            <a:br>
              <a:rPr sz="2400"/>
            </a:br>
            <a:r>
              <a:rPr b="1" lang="tr-TR" sz="3600" spc="-1" strike="noStrike">
                <a:solidFill>
                  <a:srgbClr val="173d6e"/>
                </a:solidFill>
                <a:latin typeface="Times New Roman"/>
                <a:ea typeface="Arial"/>
              </a:rPr>
              <a:t>Görsel Programlama -3 Dersi</a:t>
            </a:r>
            <a:br>
              <a:rPr sz="3600"/>
            </a:br>
            <a:br>
              <a:rPr sz="3600"/>
            </a:br>
            <a:r>
              <a:rPr b="1" lang="tr-TR" sz="2400" spc="-1" strike="noStrike">
                <a:solidFill>
                  <a:srgbClr val="173d6e"/>
                </a:solidFill>
                <a:latin typeface="Times New Roman"/>
                <a:ea typeface="Arial"/>
              </a:rPr>
              <a:t>Öğrenci Adı Soyadı Numarası :Berke DOĞAN 231501031</a:t>
            </a:r>
            <a:br>
              <a:rPr sz="2400"/>
            </a:br>
            <a:r>
              <a:rPr b="0" lang="tr-TR" sz="2800" spc="-1" strike="noStrike">
                <a:solidFill>
                  <a:srgbClr val="173d6e"/>
                </a:solidFill>
                <a:latin typeface="Times New Roman"/>
                <a:ea typeface="Arial"/>
              </a:rPr>
              <a:t>2025-Bahar Dönemi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Resim 4" descr=""/>
          <p:cNvPicPr/>
          <p:nvPr/>
        </p:nvPicPr>
        <p:blipFill>
          <a:blip r:embed="rId1"/>
          <a:stretch/>
        </p:blipFill>
        <p:spPr>
          <a:xfrm>
            <a:off x="3621240" y="863280"/>
            <a:ext cx="1898640" cy="1238400"/>
          </a:xfrm>
          <a:prstGeom prst="rect">
            <a:avLst/>
          </a:prstGeom>
          <a:ln w="0">
            <a:noFill/>
          </a:ln>
        </p:spPr>
      </p:pic>
      <p:sp>
        <p:nvSpPr>
          <p:cNvPr id="44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" name="3 Metin kutusu"/>
          <p:cNvSpPr/>
          <p:nvPr/>
        </p:nvSpPr>
        <p:spPr>
          <a:xfrm>
            <a:off x="268200" y="735480"/>
            <a:ext cx="6070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4.3 Uygulama Aşamaları: Masaüstü Uygulaması (Tkinter)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4 Metin kutusu"/>
          <p:cNvSpPr/>
          <p:nvPr/>
        </p:nvSpPr>
        <p:spPr>
          <a:xfrm>
            <a:off x="6215040" y="1175760"/>
            <a:ext cx="2928600" cy="22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Arayüz: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Python/Tkinter tabanlı kullanıcı dostu masaüstü uygulaması.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Temel İşlevsellikler: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Tekil veya çoklu görüntü seçme, klasör üzerinden toplu işleme.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YOLOv8 modeli üzerinden tespit başlatma.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Tespit sonuçlarının tablo şeklinde gösterimi (ID, Sınıf, Güven, Koordinatlar, P.Alan).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Sonuçları CSV formatında kaydetme.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Canlı uydu entegrasyonu (GEE API ile anlık görüntü indirme).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77" name="6 Resim" descr="Screenshot from 2025-06-03 18-20-13.png"/>
          <p:cNvPicPr/>
          <p:nvPr/>
        </p:nvPicPr>
        <p:blipFill>
          <a:blip r:embed="rId1"/>
          <a:stretch/>
        </p:blipFill>
        <p:spPr>
          <a:xfrm>
            <a:off x="0" y="1216800"/>
            <a:ext cx="6242400" cy="358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" name="2 Metin kutusu"/>
          <p:cNvSpPr/>
          <p:nvPr/>
        </p:nvSpPr>
        <p:spPr>
          <a:xfrm>
            <a:off x="171720" y="776880"/>
            <a:ext cx="522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5. Elde Edilen Sonuçlar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3 Metin kutusu"/>
          <p:cNvSpPr/>
          <p:nvPr/>
        </p:nvSpPr>
        <p:spPr>
          <a:xfrm>
            <a:off x="5740920" y="1354320"/>
            <a:ext cx="3402720" cy="28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Model Performansı Özeti: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Test seti mAP@0.5: %92.0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Ortalama tespit süresi: 0.05 saniye/görüntü (GPU)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Ortalama bellek kullanımı: 1.5 GB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Uygulama Sonuçları: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Farklı aydınlatma, mevsimsel değişim ve görüntü kalitesi senaryolarında istikrar.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Gerçek zamana en yakın kullanım senaryosunun doğrulanması.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Uygulama Senaryoları: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Afet Yönetimi (Hızlı hasar tespiti)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Kentsel Planlama (Yeni yapılaşma, yoğunluk analizi)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Mülkiyet Denetimi (Kadastral çalışmalar)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81" name="4 Resim" descr="Screenshot from 2025-06-03 18-29-34.png"/>
          <p:cNvPicPr/>
          <p:nvPr/>
        </p:nvPicPr>
        <p:blipFill>
          <a:blip r:embed="rId1"/>
          <a:stretch/>
        </p:blipFill>
        <p:spPr>
          <a:xfrm>
            <a:off x="0" y="1175760"/>
            <a:ext cx="5542920" cy="3629880"/>
          </a:xfrm>
          <a:prstGeom prst="rect">
            <a:avLst/>
          </a:prstGeom>
          <a:ln w="0">
            <a:noFill/>
          </a:ln>
        </p:spPr>
      </p:pic>
      <p:pic>
        <p:nvPicPr>
          <p:cNvPr id="82" name="6 Resim" descr="Screenshot from 2025-06-03 18-20-22.png"/>
          <p:cNvPicPr/>
          <p:nvPr/>
        </p:nvPicPr>
        <p:blipFill>
          <a:blip r:embed="rId2"/>
          <a:stretch/>
        </p:blipFill>
        <p:spPr>
          <a:xfrm>
            <a:off x="0" y="2543760"/>
            <a:ext cx="5613480" cy="22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4" name="2 Metin kutusu"/>
          <p:cNvSpPr/>
          <p:nvPr/>
        </p:nvSpPr>
        <p:spPr>
          <a:xfrm>
            <a:off x="158040" y="749520"/>
            <a:ext cx="715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6. Öneriler (Sonuç ve Gelecek Çalışmalar)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3 Metin kutusu"/>
          <p:cNvSpPr/>
          <p:nvPr/>
        </p:nvSpPr>
        <p:spPr>
          <a:xfrm>
            <a:off x="0" y="1162080"/>
            <a:ext cx="505980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Sonuç: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Geliştirilen sistemin afet yönetimi, şehir planlama ve altyapı izleme uygulamalarında etkin bir karar destek aracı olduğu.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Yüksek doğruluk ve gerçek zamanlı çıkarım yeteneği.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Gelecek Çalışmalar İçin Öneriler: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Çok sensörlü veri füzyonu (SAR, LiDAR) entegrasyonu.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Zaman serisi analizi ve segmentasyon tabanlı yaklaşımlar.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Daha büyük veri setleriyle yeniden eğitim.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Model küçültme (pruning) ve gömülü sistemlere uygun versiyon geliştirme.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6117840" y="1182600"/>
            <a:ext cx="3025800" cy="3602160"/>
          </a:xfrm>
          <a:prstGeom prst="rect">
            <a:avLst/>
          </a:prstGeom>
          <a:ln w="9525">
            <a:noFill/>
          </a:ln>
        </p:spPr>
      </p:pic>
      <p:pic>
        <p:nvPicPr>
          <p:cNvPr id="87" name="6 Resim" descr="results.png"/>
          <p:cNvPicPr/>
          <p:nvPr/>
        </p:nvPicPr>
        <p:blipFill>
          <a:blip r:embed="rId2"/>
          <a:stretch/>
        </p:blipFill>
        <p:spPr>
          <a:xfrm>
            <a:off x="0" y="2970000"/>
            <a:ext cx="6008400" cy="181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" name="2 Metin kutusu"/>
          <p:cNvSpPr/>
          <p:nvPr/>
        </p:nvSpPr>
        <p:spPr>
          <a:xfrm>
            <a:off x="3643920" y="804240"/>
            <a:ext cx="230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TEŞEKKÜRLER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3 Metin kutusu"/>
          <p:cNvSpPr/>
          <p:nvPr/>
        </p:nvSpPr>
        <p:spPr>
          <a:xfrm>
            <a:off x="1546920" y="1478160"/>
            <a:ext cx="69710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Projenin gerçekleştirilmesinde değerli katkılarını </a:t>
            </a:r>
            <a:r>
              <a:rPr b="1" lang="tr-TR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sunan Sayın Danışman Hocam Dr. Öğretim Üyesi Fatih İLKBAHAR </a:t>
            </a:r>
            <a:r>
              <a:rPr b="0" lang="tr-TR" sz="1600" spc="-1" strike="noStrike">
                <a:solidFill>
                  <a:srgbClr val="000000"/>
                </a:solidFill>
                <a:latin typeface="Times New Roman"/>
                <a:ea typeface="Arial"/>
              </a:rPr>
              <a:t>ve destek veren arkadaşlarıma teşekkürlerimi sunarım.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5240" y="1025640"/>
            <a:ext cx="8717760" cy="339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br>
              <a:rPr sz="2400"/>
            </a:b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 </a:t>
            </a:r>
            <a:br>
              <a:rPr sz="2400"/>
            </a:b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br>
              <a:rPr sz="2400"/>
            </a:br>
            <a:br>
              <a:rPr sz="2400"/>
            </a:b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r>
              <a:rPr b="1" lang="tr-TR" sz="2400" spc="-1" strike="noStrike">
                <a:solidFill>
                  <a:srgbClr val="c00000"/>
                </a:solidFill>
                <a:latin typeface="Arial"/>
                <a:ea typeface="Arial"/>
              </a:rPr>
              <a:t>	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1" i="1" lang="tr-TR" sz="2800" spc="-1" strike="noStrike" u="sng">
                <a:solidFill>
                  <a:srgbClr val="173d6e"/>
                </a:solidFill>
                <a:uFillTx/>
                <a:latin typeface="Times New Roman"/>
                <a:ea typeface="Arial"/>
              </a:rPr>
              <a:t>İçerik:</a:t>
            </a:r>
            <a:br>
              <a:rPr sz="2800"/>
            </a:br>
            <a:br>
              <a:rPr sz="3600"/>
            </a:br>
            <a:r>
              <a:rPr b="1" lang="tr-TR" sz="2400" spc="-1" strike="noStrike">
                <a:solidFill>
                  <a:srgbClr val="173d6e"/>
                </a:solidFill>
                <a:latin typeface="Times New Roman"/>
                <a:ea typeface="Arial"/>
              </a:rPr>
              <a:t>1.Proje Önerisi</a:t>
            </a:r>
            <a:br>
              <a:rPr sz="2400"/>
            </a:br>
            <a:r>
              <a:rPr b="1" lang="tr-TR" sz="2400" spc="-1" strike="noStrike">
                <a:solidFill>
                  <a:srgbClr val="173d6e"/>
                </a:solidFill>
                <a:latin typeface="Times New Roman"/>
                <a:ea typeface="Arial"/>
              </a:rPr>
              <a:t>2.Proje Takvimi</a:t>
            </a:r>
            <a:br>
              <a:rPr sz="2400"/>
            </a:br>
            <a:r>
              <a:rPr b="1" lang="tr-TR" sz="2400" spc="-1" strike="noStrike">
                <a:solidFill>
                  <a:srgbClr val="586d77"/>
                </a:solidFill>
                <a:latin typeface="Times New Roman"/>
                <a:ea typeface="Arial"/>
              </a:rPr>
              <a:t>3.Literatürdeki Yeri</a:t>
            </a:r>
            <a:br>
              <a:rPr sz="2400"/>
            </a:br>
            <a:r>
              <a:rPr b="1" lang="tr-TR" sz="2400" spc="-1" strike="noStrike">
                <a:solidFill>
                  <a:srgbClr val="586d77"/>
                </a:solidFill>
                <a:latin typeface="Times New Roman"/>
                <a:ea typeface="Arial"/>
              </a:rPr>
              <a:t>4.Uygulama Aşamaları</a:t>
            </a:r>
            <a:br>
              <a:rPr sz="2400"/>
            </a:br>
            <a:r>
              <a:rPr b="1" lang="tr-TR" sz="2400" spc="-1" strike="noStrike">
                <a:solidFill>
                  <a:srgbClr val="586d77"/>
                </a:solidFill>
                <a:latin typeface="Times New Roman"/>
                <a:ea typeface="Arial"/>
              </a:rPr>
              <a:t>5.Elde Edilen Sonuçlar</a:t>
            </a:r>
            <a:br>
              <a:rPr sz="2400"/>
            </a:br>
            <a:r>
              <a:rPr b="1" lang="tr-TR" sz="2400" spc="-1" strike="noStrike">
                <a:solidFill>
                  <a:srgbClr val="586d77"/>
                </a:solidFill>
                <a:latin typeface="Times New Roman"/>
                <a:ea typeface="Arial"/>
              </a:rPr>
              <a:t>6.Öneriler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" name="6 Metin kutusu"/>
          <p:cNvSpPr/>
          <p:nvPr/>
        </p:nvSpPr>
        <p:spPr>
          <a:xfrm>
            <a:off x="357480" y="1368000"/>
            <a:ext cx="8600400" cy="2220840"/>
          </a:xfrm>
          <a:prstGeom prst="rect">
            <a:avLst/>
          </a:prstGeom>
          <a:solidFill>
            <a:srgbClr val="0097a7"/>
          </a:solidFill>
          <a:ln>
            <a:solidFill>
              <a:srgbClr val="006f7b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Proje Adı: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Uydu Görüntülerinde Bina Tespiti Sistemi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Giriş: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Küresel kaynak kullanımı, afet yönetimi ve sürdürülebilir kentsel gelişimde uydu görüntülerinin önemi.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Geniş alanların detaylı ve düzenli izlenmesi.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Proje Amacı: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Sentinel-2 uydu görüntülerinden canlı veri akışıyla bina tespiti yapacak bir sistem geliştirmek.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400" spc="-1" strike="noStrike">
                <a:solidFill>
                  <a:srgbClr val="ffffff"/>
                </a:solidFill>
                <a:latin typeface="Arial"/>
                <a:ea typeface="Arial"/>
              </a:rPr>
              <a:t>Afet yönetimi, kentsel planlama ve altyapı izleme ihtiyaçlarına yönelik çözüm.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9" name="7 Metin kutusu"/>
          <p:cNvSpPr/>
          <p:nvPr/>
        </p:nvSpPr>
        <p:spPr>
          <a:xfrm>
            <a:off x="275040" y="893880"/>
            <a:ext cx="208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1. Proje Önerisi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1" name="4 Resim" descr="image-20230517-132224.png"/>
          <p:cNvPicPr/>
          <p:nvPr/>
        </p:nvPicPr>
        <p:blipFill>
          <a:blip r:embed="rId1"/>
          <a:stretch/>
        </p:blipFill>
        <p:spPr>
          <a:xfrm>
            <a:off x="0" y="680760"/>
            <a:ext cx="9143640" cy="18622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3" descr=""/>
          <p:cNvPicPr/>
          <p:nvPr/>
        </p:nvPicPr>
        <p:blipFill>
          <a:blip r:embed="rId2"/>
          <a:stretch/>
        </p:blipFill>
        <p:spPr>
          <a:xfrm>
            <a:off x="0" y="2428560"/>
            <a:ext cx="9143640" cy="23601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" name="2 Metin kutusu"/>
          <p:cNvSpPr/>
          <p:nvPr/>
        </p:nvSpPr>
        <p:spPr>
          <a:xfrm>
            <a:off x="123840" y="749520"/>
            <a:ext cx="691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2.Proje Takvimi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3 Metin kutusu"/>
          <p:cNvSpPr/>
          <p:nvPr/>
        </p:nvSpPr>
        <p:spPr>
          <a:xfrm>
            <a:off x="384840" y="1684440"/>
            <a:ext cx="8511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4 Metin kutusu"/>
          <p:cNvSpPr/>
          <p:nvPr/>
        </p:nvSpPr>
        <p:spPr>
          <a:xfrm>
            <a:off x="199440" y="1216800"/>
            <a:ext cx="8799840" cy="37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Uydu Görüntüsü Tabanlı Segmentasyon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Projesi – 6 Haftalık Takvim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Hafta Başlık Hedefler Araçlar / Kaynaklar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✅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1. Hafta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İlk Model Eğitimi - Veri kümesi ile tanışma- İlk testlerin yapılması - Eksiklerin fark edilmesi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🔄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2. Hafta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Veri Güçlendirme &amp; Model Geliştirme - Eksik sınıflar için veri artırımı- Etiket kontrolü ve düzeltme- Gerekirse yeniden eğitim - Başarım karşılaştırması- Masaüstü demo Roboflow, Label Studio/LabelImg, Ultralytics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🔍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3. Hafta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Canlı Uydu Verisi Entegrasyonu - Canlı uydu görüntüsü alma - Ön işleme (preprocessing) - Canlı veri testleri Sentinel Hub, Google Earth Engine, Mapbox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🧠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4. Hafta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Gelişmiş Segmentasyon &amp; Doğruluk - Daha iyi segmentasyon için fine-tune - IoU, mAP gibi metriklerle ölçüm- Karmaşık görüntülerle test Ultralytics, özel görüntü setleri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🧪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5. Hafta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Görselleştirme &amp; Arayüz (Opsiyonel) - Renkli maske ile sonuç görselleştirme- Basit arayüz (Tkinter, Streamlit vs.) - Etkileşimli sınıf gösterimi OpenCV, Streamlit, Tkinter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📊 </a:t>
            </a: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6. Hafta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100" spc="-1" strike="noStrike">
                <a:solidFill>
                  <a:srgbClr val="000000"/>
                </a:solidFill>
                <a:latin typeface="Times New Roman"/>
                <a:ea typeface="Arial"/>
              </a:rPr>
              <a:t>Raporlama &amp; Son Testler - Final sunum veya rapor - Canlı veri ile son testler- GitHub’a yükleme ve dökümantasyon GitHub, Excel/Google Sheets, Word/Docs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900"/>
            </a:b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" name="2 Metin kutusu"/>
          <p:cNvSpPr/>
          <p:nvPr/>
        </p:nvSpPr>
        <p:spPr>
          <a:xfrm>
            <a:off x="158040" y="790560"/>
            <a:ext cx="412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3.Literatürdeki Yeri: İlgili Çalışmalar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2" descr=""/>
          <p:cNvPicPr/>
          <p:nvPr/>
        </p:nvPicPr>
        <p:blipFill>
          <a:blip r:embed="rId1"/>
          <a:stretch/>
        </p:blipFill>
        <p:spPr>
          <a:xfrm>
            <a:off x="0" y="1223640"/>
            <a:ext cx="3767400" cy="3561120"/>
          </a:xfrm>
          <a:prstGeom prst="rect">
            <a:avLst/>
          </a:prstGeom>
          <a:ln w="9525">
            <a:noFill/>
          </a:ln>
        </p:spPr>
      </p:pic>
      <p:sp>
        <p:nvSpPr>
          <p:cNvPr id="60" name="6 Metin kutusu"/>
          <p:cNvSpPr/>
          <p:nvPr/>
        </p:nvSpPr>
        <p:spPr>
          <a:xfrm>
            <a:off x="3746880" y="1203120"/>
            <a:ext cx="5162760" cy="37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Uydu görüntülerinden nesne tespiti ve YOLOv8 mimarisi ile ilgili yapılan çalışmaların incelenmesi.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Sirko ve ark. (2021):</a:t>
            </a: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 Yüksek çözünürlüklü uydu görüntülerinin nesne tabanlı konvolüsyonel ağlarla birleştirilmesiyle %0.90 üzerinde mAP skorları.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Kumar ve ark. (2022):</a:t>
            </a: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 Sentinel-2 verilerinde bulut maskesi uygulamanın önemi (QA60 bandı).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DergiPark Çalışması (2022):</a:t>
            </a: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 Bölge tabanlı derin öğrenme modellerinin %85–%90 IoU oranı sunması, klasik piksel tabanlı yöntemlere göre %15 daha yüksek performans.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Terven &amp; Cordova-Esparza (2023):</a:t>
            </a: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 YOLOv8'in önceki sürümlerden edinilen tecrübelerle optimize edilmesi, CSP omurgası ve köşegensiz tespit başlığı sayesinde model boyutu ve çıkarım hızının artması.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Gao ve ark. (2024):</a:t>
            </a:r>
            <a:r>
              <a:rPr b="0" lang="tr-TR" sz="1400" spc="-1" strike="noStrike">
                <a:solidFill>
                  <a:srgbClr val="000000"/>
                </a:solidFill>
                <a:latin typeface="Arial"/>
                <a:ea typeface="Arial"/>
              </a:rPr>
              <a:t> İyileştirilmiş YOLOv8 versiyonunun düşük kontrastlı kızılötesi görüntülerde dahi %91.7 mAP başarısı.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" name="2 Metin kutusu"/>
          <p:cNvSpPr/>
          <p:nvPr/>
        </p:nvSpPr>
        <p:spPr>
          <a:xfrm>
            <a:off x="137520" y="770040"/>
            <a:ext cx="620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4. Uygulama Aşamaları: Veri Toplama ve Ön İşleme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3 Metin kutusu"/>
          <p:cNvSpPr/>
          <p:nvPr/>
        </p:nvSpPr>
        <p:spPr>
          <a:xfrm>
            <a:off x="3588840" y="1368000"/>
            <a:ext cx="5554800" cy="20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Uygulama Aşamaları: Veri Toplama ve Ön İşleme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Veri Kaynağı: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Google Earth Engine (GEE) üzerinden Sentinel-2 uydu görüntüleri.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Çalışma Bölgesi: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USA/NYC(10m çözünürlüklü RGB bantları).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Ön İşleme Adımları: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Bulut maskesi uygulaması (QA60 bandı ile).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Yeniden örnekleme (2000x2000 piksel -&gt; 100m x 100m gerçek dünya).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Anotasyon: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Roboflow platformu ile binaların etiketlenmesi (YOLO formatında).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Veri Seti Bölümlenmesi: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%60 Eğitim, %20 Doğrulama, %20 Test.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Veri Artırma (Augmentation):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Döndürme, ölçekleme, parlaklık/kontrast ayarlama vb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64" name="7 Resim" descr="Screenshot from 2025-06-03 18-24-47.png"/>
          <p:cNvPicPr/>
          <p:nvPr/>
        </p:nvPicPr>
        <p:blipFill>
          <a:blip r:embed="rId1"/>
          <a:stretch/>
        </p:blipFill>
        <p:spPr>
          <a:xfrm>
            <a:off x="0" y="1216800"/>
            <a:ext cx="3629880" cy="346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6" name="Picture 2" descr=""/>
          <p:cNvPicPr/>
          <p:nvPr/>
        </p:nvPicPr>
        <p:blipFill>
          <a:blip r:embed="rId1"/>
          <a:stretch/>
        </p:blipFill>
        <p:spPr>
          <a:xfrm>
            <a:off x="0" y="667080"/>
            <a:ext cx="9143640" cy="4124520"/>
          </a:xfrm>
          <a:prstGeom prst="rect">
            <a:avLst/>
          </a:prstGeom>
          <a:ln w="9525">
            <a:noFill/>
          </a:ln>
        </p:spPr>
      </p:pic>
      <p:sp>
        <p:nvSpPr>
          <p:cNvPr id="67" name="3 Metin kutusu"/>
          <p:cNvSpPr/>
          <p:nvPr/>
        </p:nvSpPr>
        <p:spPr>
          <a:xfrm>
            <a:off x="467640" y="838800"/>
            <a:ext cx="5279760" cy="363960"/>
          </a:xfrm>
          <a:prstGeom prst="rect">
            <a:avLst/>
          </a:prstGeom>
          <a:solidFill>
            <a:srgbClr val="0097a7"/>
          </a:solidFill>
          <a:ln>
            <a:solidFill>
              <a:srgbClr val="006f7b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4.1</a:t>
            </a: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Uygulama Aşamaları: Model Mimarisi ve Eğitim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4 Metin kutusu"/>
          <p:cNvSpPr/>
          <p:nvPr/>
        </p:nvSpPr>
        <p:spPr>
          <a:xfrm>
            <a:off x="467640" y="1230480"/>
            <a:ext cx="3828960" cy="2097360"/>
          </a:xfrm>
          <a:prstGeom prst="rect">
            <a:avLst/>
          </a:prstGeom>
          <a:solidFill>
            <a:schemeClr val="lt1">
              <a:alpha val="63000"/>
            </a:schemeClr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Model Mimarisi:</a:t>
            </a: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 Ultralytics'ın YOLOv8 Python paketi.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Temel Hiperparametreler: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Öğrenme oranı: 0.001 (sonra 0.0001)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Epoch sayısı: 100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Batch boyutu: 16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Giriş görüntü boyutu: 640x640 piksel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Optimizasyon: SGD + momentum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Eğitim Süreci: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Doğrulama kaybı ve mAP izleme.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Erken durdurma (15 epoch iyileşme gözlenmezse).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69" name="6 Resim" descr="Screenshot from 2025-06-03 18-31-38.png"/>
          <p:cNvPicPr/>
          <p:nvPr/>
        </p:nvPicPr>
        <p:blipFill>
          <a:blip r:embed="rId2"/>
          <a:stretch/>
        </p:blipFill>
        <p:spPr>
          <a:xfrm>
            <a:off x="4853880" y="1214280"/>
            <a:ext cx="3312000" cy="220788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rgbClr val="000000">
                <a:alpha val="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Metin kutusu 5"/>
          <p:cNvSpPr/>
          <p:nvPr/>
        </p:nvSpPr>
        <p:spPr>
          <a:xfrm>
            <a:off x="1951920" y="203760"/>
            <a:ext cx="3067200" cy="272160"/>
          </a:xfrm>
          <a:prstGeom prst="rect">
            <a:avLst/>
          </a:prstGeom>
          <a:solidFill>
            <a:srgbClr val="173d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f2f2f2"/>
                </a:solidFill>
                <a:latin typeface="Bahnschrift Light"/>
                <a:ea typeface="Arial"/>
              </a:rPr>
              <a:t>Akçakoca Meslek Yüksekokulu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" name="2 Metin kutusu"/>
          <p:cNvSpPr/>
          <p:nvPr/>
        </p:nvSpPr>
        <p:spPr>
          <a:xfrm>
            <a:off x="158040" y="770040"/>
            <a:ext cx="6201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800" spc="-1" strike="noStrike">
                <a:solidFill>
                  <a:srgbClr val="000000"/>
                </a:solidFill>
                <a:latin typeface="Times New Roman"/>
                <a:ea typeface="Arial"/>
              </a:rPr>
              <a:t>4.2 Uygulama Aşamaları: Gerçek Dünya Alan Hesaplama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6 Metin kutusu"/>
          <p:cNvSpPr/>
          <p:nvPr/>
        </p:nvSpPr>
        <p:spPr>
          <a:xfrm>
            <a:off x="123840" y="1306440"/>
            <a:ext cx="482616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Piksel-Metre Dönüşümü: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Sentinel-2 görüntülerinde 1 piksel = 10m x 10m = 100 m².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Uygulamada kullanılan katsayı: 0.0025 m²/piksel².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Hesaplama Formülü: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Piksel Alanı = (x₂ – x₁) × (y₂ – y₁) piksel²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Gerçek Dünya Alanı (m²) = Piksel Alanı × 0.0025 m²/piksel²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Kullanıcıya Sunum: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Tkinter uygulamasında "P.Alan" sütunu ile metrekare cinsinden gösterim.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tr-TR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CSV formatında dışa aktarma.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73" name="7 Resim" descr="Screenshot from 2025-06-03 18-20-29.png"/>
          <p:cNvPicPr/>
          <p:nvPr/>
        </p:nvPicPr>
        <p:blipFill>
          <a:blip r:embed="rId1"/>
          <a:stretch/>
        </p:blipFill>
        <p:spPr>
          <a:xfrm>
            <a:off x="4750920" y="1168920"/>
            <a:ext cx="4369320" cy="362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Application>LibreOffice/7.3.7.2$Linux_X86_64 LibreOffice_project/30$Build-2</Application>
  <AppVersion>15.0000</AppVersion>
  <Words>925</Words>
  <Paragraphs>112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NURSEN</dc:creator>
  <dc:description/>
  <dc:language>en-US</dc:language>
  <cp:lastModifiedBy/>
  <dcterms:modified xsi:type="dcterms:W3CDTF">2025-07-06T14:41:16Z</dcterms:modified>
  <cp:revision>102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Ekran Gösterisi (16:9)</vt:lpwstr>
  </property>
  <property fmtid="{D5CDD505-2E9C-101B-9397-08002B2CF9AE}" pid="3" name="Slides">
    <vt:i4>13</vt:i4>
  </property>
</Properties>
</file>